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8" r:id="rId3"/>
    <p:sldId id="342" r:id="rId4"/>
    <p:sldId id="344" r:id="rId5"/>
    <p:sldId id="343" r:id="rId6"/>
    <p:sldId id="337" r:id="rId7"/>
    <p:sldId id="340" r:id="rId8"/>
    <p:sldId id="341" r:id="rId9"/>
    <p:sldId id="345" r:id="rId10"/>
    <p:sldId id="339" r:id="rId11"/>
    <p:sldId id="346" r:id="rId12"/>
    <p:sldId id="347" r:id="rId13"/>
    <p:sldId id="268" r:id="rId14"/>
    <p:sldId id="348" r:id="rId15"/>
    <p:sldId id="349" r:id="rId16"/>
    <p:sldId id="350" r:id="rId17"/>
    <p:sldId id="351" r:id="rId18"/>
    <p:sldId id="352" r:id="rId19"/>
    <p:sldId id="263" r:id="rId20"/>
    <p:sldId id="336" r:id="rId21"/>
    <p:sldId id="357" r:id="rId22"/>
    <p:sldId id="354" r:id="rId23"/>
    <p:sldId id="355" r:id="rId24"/>
    <p:sldId id="353" r:id="rId25"/>
    <p:sldId id="321" r:id="rId26"/>
    <p:sldId id="35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4A9EB-3E1B-48A2-8F74-1954F88A1FB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55F0-BC64-48B1-B5C1-1CBD48564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35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4A9EB-3E1B-48A2-8F74-1954F88A1FB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55F0-BC64-48B1-B5C1-1CBD48564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0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4A9EB-3E1B-48A2-8F74-1954F88A1FB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55F0-BC64-48B1-B5C1-1CBD48564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86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4A9EB-3E1B-48A2-8F74-1954F88A1FB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55F0-BC64-48B1-B5C1-1CBD48564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4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4A9EB-3E1B-48A2-8F74-1954F88A1FB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55F0-BC64-48B1-B5C1-1CBD48564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87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4A9EB-3E1B-48A2-8F74-1954F88A1FB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55F0-BC64-48B1-B5C1-1CBD48564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1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4A9EB-3E1B-48A2-8F74-1954F88A1FB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55F0-BC64-48B1-B5C1-1CBD48564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60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4A9EB-3E1B-48A2-8F74-1954F88A1FB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55F0-BC64-48B1-B5C1-1CBD48564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36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4A9EB-3E1B-48A2-8F74-1954F88A1FB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55F0-BC64-48B1-B5C1-1CBD48564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6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4A9EB-3E1B-48A2-8F74-1954F88A1FB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55F0-BC64-48B1-B5C1-1CBD48564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15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4A9EB-3E1B-48A2-8F74-1954F88A1FB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55F0-BC64-48B1-B5C1-1CBD48564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14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4A9EB-3E1B-48A2-8F74-1954F88A1FB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855F0-BC64-48B1-B5C1-1CBD48564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2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86/s13293-019-0230-1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3389/fped.2019.00263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5601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Updated on </a:t>
            </a:r>
            <a:br>
              <a:rPr lang="en-US" dirty="0" smtClean="0"/>
            </a:br>
            <a:r>
              <a:rPr lang="en-US" dirty="0" smtClean="0"/>
              <a:t>Hypertension in Children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/>
              <a:t>Nakysa</a:t>
            </a:r>
            <a:r>
              <a:rPr lang="en-US" dirty="0" smtClean="0"/>
              <a:t> </a:t>
            </a:r>
            <a:r>
              <a:rPr lang="en-US" dirty="0" err="1" smtClean="0"/>
              <a:t>Hooman</a:t>
            </a:r>
            <a:endParaRPr lang="en-US" dirty="0" smtClean="0"/>
          </a:p>
          <a:p>
            <a:r>
              <a:rPr lang="en-US" dirty="0" smtClean="0"/>
              <a:t>Professor </a:t>
            </a:r>
          </a:p>
          <a:p>
            <a:r>
              <a:rPr lang="en-US" dirty="0" smtClean="0"/>
              <a:t>Pediatric Nephrology</a:t>
            </a:r>
          </a:p>
          <a:p>
            <a:r>
              <a:rPr lang="en-US" dirty="0" smtClean="0"/>
              <a:t>IUMS</a:t>
            </a:r>
          </a:p>
          <a:p>
            <a:r>
              <a:rPr lang="en-US" dirty="0" smtClean="0"/>
              <a:t>2023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59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" y="1316736"/>
            <a:ext cx="11841480" cy="45994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65376" y="6020933"/>
            <a:ext cx="7059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BulldogStd"/>
              </a:rPr>
              <a:t>PEDIATRICS Volume 140, number 3, September 2017:e20171904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987553"/>
            <a:ext cx="11448288" cy="868680"/>
          </a:xfr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6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Definition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2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3867"/>
          </a:xfrm>
        </p:spPr>
        <p:txBody>
          <a:bodyPr>
            <a:normAutofit/>
          </a:bodyPr>
          <a:lstStyle/>
          <a:p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diagnosis of childhood </a:t>
            </a:r>
            <a:r>
              <a:rPr lang="en-US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hypertension (1)</a:t>
            </a:r>
            <a:endParaRPr lang="en-US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84632" y="1298448"/>
            <a:ext cx="5340096" cy="514807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208777" y="1298448"/>
            <a:ext cx="5145024" cy="5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6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3867"/>
          </a:xfrm>
        </p:spPr>
        <p:txBody>
          <a:bodyPr>
            <a:normAutofit/>
          </a:bodyPr>
          <a:lstStyle/>
          <a:p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diagnosis of childhood </a:t>
            </a:r>
            <a:r>
              <a:rPr lang="en-US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hypertension (2)</a:t>
            </a:r>
            <a:endParaRPr lang="en-US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57200" y="1883664"/>
            <a:ext cx="5102352" cy="342952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400800" y="1810512"/>
            <a:ext cx="5230368" cy="350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365125"/>
            <a:ext cx="11594592" cy="732155"/>
          </a:xfr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Factors contributing the development of primary hypertension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365760" y="1243584"/>
            <a:ext cx="11402568" cy="528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5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Monogenic disorders of hypertension </a:t>
            </a:r>
            <a:endParaRPr 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3625"/>
            <a:ext cx="10515600" cy="4613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i="1" dirty="0" smtClean="0">
                <a:cs typeface="+mj-cs"/>
              </a:rPr>
              <a:t>Genetic </a:t>
            </a:r>
            <a:r>
              <a:rPr lang="en-US" i="1" dirty="0">
                <a:cs typeface="+mj-cs"/>
              </a:rPr>
              <a:t>forms </a:t>
            </a:r>
            <a:r>
              <a:rPr lang="en-US" dirty="0">
                <a:cs typeface="+mj-cs"/>
              </a:rPr>
              <a:t>of </a:t>
            </a:r>
            <a:r>
              <a:rPr lang="en-US" dirty="0" smtClean="0">
                <a:cs typeface="+mj-cs"/>
              </a:rPr>
              <a:t>HTN </a:t>
            </a:r>
            <a:r>
              <a:rPr lang="en-US" dirty="0">
                <a:cs typeface="+mj-cs"/>
              </a:rPr>
              <a:t>stem from gain- or </a:t>
            </a:r>
            <a:r>
              <a:rPr lang="en-US" dirty="0" smtClean="0">
                <a:cs typeface="+mj-cs"/>
              </a:rPr>
              <a:t>loss-of-function</a:t>
            </a:r>
            <a:r>
              <a:rPr lang="fa-IR" dirty="0" smtClean="0">
                <a:cs typeface="+mj-cs"/>
              </a:rPr>
              <a:t> </a:t>
            </a:r>
            <a:r>
              <a:rPr lang="en-US" dirty="0" smtClean="0">
                <a:cs typeface="+mj-cs"/>
              </a:rPr>
              <a:t>mutations 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cs typeface="+mj-cs"/>
              </a:rPr>
              <a:t>within </a:t>
            </a:r>
            <a:r>
              <a:rPr lang="en-US" sz="2800" dirty="0">
                <a:cs typeface="+mj-cs"/>
              </a:rPr>
              <a:t>the </a:t>
            </a:r>
            <a:r>
              <a:rPr lang="en-US" sz="2800" u="sng" dirty="0">
                <a:cs typeface="+mj-cs"/>
              </a:rPr>
              <a:t>mineralocorticoid</a:t>
            </a:r>
            <a:r>
              <a:rPr lang="en-US" sz="2800" dirty="0">
                <a:cs typeface="+mj-cs"/>
              </a:rPr>
              <a:t>, </a:t>
            </a:r>
            <a:r>
              <a:rPr lang="en-US" sz="2800" u="sng" dirty="0">
                <a:cs typeface="+mj-cs"/>
              </a:rPr>
              <a:t>glucocorticoid</a:t>
            </a:r>
            <a:r>
              <a:rPr lang="en-US" sz="2800" dirty="0">
                <a:cs typeface="+mj-cs"/>
              </a:rPr>
              <a:t>, or </a:t>
            </a:r>
            <a:r>
              <a:rPr lang="en-US" sz="2800" u="sng" dirty="0">
                <a:cs typeface="+mj-cs"/>
              </a:rPr>
              <a:t>sympathetic </a:t>
            </a:r>
            <a:r>
              <a:rPr lang="en-US" sz="2800" u="sng" dirty="0" smtClean="0">
                <a:cs typeface="+mj-cs"/>
              </a:rPr>
              <a:t>pathways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cs typeface="+mj-cs"/>
              </a:rPr>
              <a:t>MG-HTN is specific </a:t>
            </a:r>
            <a:r>
              <a:rPr lang="en-US" dirty="0">
                <a:cs typeface="+mj-cs"/>
              </a:rPr>
              <a:t>genetic </a:t>
            </a:r>
            <a:r>
              <a:rPr lang="en-US" dirty="0" smtClean="0">
                <a:cs typeface="+mj-cs"/>
              </a:rPr>
              <a:t>HTN </a:t>
            </a:r>
            <a:r>
              <a:rPr lang="en-US" dirty="0">
                <a:cs typeface="+mj-cs"/>
              </a:rPr>
              <a:t>disorders </a:t>
            </a:r>
            <a:endParaRPr lang="en-US" dirty="0" smtClean="0">
              <a:cs typeface="+mj-cs"/>
            </a:endParaRP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cs typeface="+mj-cs"/>
              </a:rPr>
              <a:t>which inhibit </a:t>
            </a:r>
            <a:r>
              <a:rPr lang="en-US" sz="2800" dirty="0" err="1" smtClean="0">
                <a:cs typeface="+mj-cs"/>
              </a:rPr>
              <a:t>Nl</a:t>
            </a:r>
            <a:r>
              <a:rPr lang="en-US" sz="2800" dirty="0" smtClean="0">
                <a:cs typeface="+mj-cs"/>
              </a:rPr>
              <a:t> </a:t>
            </a:r>
            <a:r>
              <a:rPr lang="en-US" sz="2800" dirty="0">
                <a:cs typeface="+mj-cs"/>
              </a:rPr>
              <a:t>renal and/or adrenal </a:t>
            </a:r>
            <a:r>
              <a:rPr lang="en-US" sz="2800" dirty="0" smtClean="0">
                <a:cs typeface="+mj-cs"/>
              </a:rPr>
              <a:t>BP regulation</a:t>
            </a:r>
            <a:endParaRPr lang="fa-IR" sz="2800" dirty="0" smtClean="0">
              <a:cs typeface="+mj-cs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+mj-cs"/>
              </a:rPr>
              <a:t>Characterized </a:t>
            </a:r>
            <a:r>
              <a:rPr lang="en-US" dirty="0">
                <a:latin typeface="Times New Roman" panose="02020603050405020304" pitchFamily="18" charset="0"/>
                <a:cs typeface="+mj-cs"/>
              </a:rPr>
              <a:t>by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+mj-cs"/>
              </a:rPr>
              <a:t>low</a:t>
            </a:r>
            <a:r>
              <a:rPr lang="en-US" dirty="0">
                <a:latin typeface="Times New Roman" panose="02020603050405020304" pitchFamily="18" charset="0"/>
                <a:cs typeface="+mj-cs"/>
              </a:rPr>
              <a:t> plasma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+mj-cs"/>
              </a:rPr>
              <a:t>renin</a:t>
            </a:r>
            <a:r>
              <a:rPr lang="en-US" dirty="0">
                <a:latin typeface="Times New Roman" panose="02020603050405020304" pitchFamily="18" charset="0"/>
                <a:cs typeface="+mj-cs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143060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Prevalence</a:t>
            </a:r>
            <a:endParaRPr lang="en-US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" lvl="1" indent="365125">
              <a:buNone/>
            </a:pPr>
            <a:r>
              <a:rPr lang="en-US" b="1" dirty="0" smtClean="0">
                <a:solidFill>
                  <a:srgbClr val="0070C0"/>
                </a:solidFill>
              </a:rPr>
              <a:t>Childhood primary HTN</a:t>
            </a:r>
          </a:p>
          <a:p>
            <a:pPr lvl="1"/>
            <a:r>
              <a:rPr lang="en-US" dirty="0" smtClean="0"/>
              <a:t>North America</a:t>
            </a:r>
            <a:r>
              <a:rPr lang="fa-IR" dirty="0" smtClean="0"/>
              <a:t> </a:t>
            </a:r>
            <a:r>
              <a:rPr lang="en-US" dirty="0" smtClean="0"/>
              <a:t>        </a:t>
            </a:r>
            <a:r>
              <a:rPr lang="fa-IR" dirty="0" smtClean="0"/>
              <a:t>                </a:t>
            </a:r>
            <a:r>
              <a:rPr lang="en-US" dirty="0" smtClean="0"/>
              <a:t>3.5%</a:t>
            </a:r>
          </a:p>
          <a:p>
            <a:pPr lvl="1"/>
            <a:r>
              <a:rPr lang="en-US" dirty="0" smtClean="0"/>
              <a:t>Europe			             2.2-4.9%</a:t>
            </a:r>
            <a:r>
              <a:rPr lang="fa-IR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Iran			              8.9 %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Monogenic HTN (unknown)</a:t>
            </a:r>
          </a:p>
          <a:p>
            <a:pPr lvl="1"/>
            <a:r>
              <a:rPr lang="en-US" dirty="0" smtClean="0"/>
              <a:t>Referral outpatient clinic (&gt;10yr)</a:t>
            </a:r>
            <a:r>
              <a:rPr lang="en-US" dirty="0"/>
              <a:t> 1.8%</a:t>
            </a:r>
            <a:endParaRPr lang="en-US" dirty="0" smtClean="0"/>
          </a:p>
          <a:p>
            <a:pPr lvl="1"/>
            <a:r>
              <a:rPr lang="en-US" dirty="0" smtClean="0"/>
              <a:t>Chimeric  gene GRA                        3.1%</a:t>
            </a:r>
          </a:p>
          <a:p>
            <a:pPr lvl="1"/>
            <a:r>
              <a:rPr lang="en-US" dirty="0" smtClean="0"/>
              <a:t>Liddle (14-40yr)</a:t>
            </a:r>
            <a:r>
              <a:rPr lang="en-US" dirty="0"/>
              <a:t> </a:t>
            </a:r>
            <a:r>
              <a:rPr lang="en-US" dirty="0" smtClean="0"/>
              <a:t>                              1.5</a:t>
            </a:r>
            <a:r>
              <a:rPr lang="en-US" dirty="0"/>
              <a:t>%</a:t>
            </a:r>
          </a:p>
        </p:txBody>
      </p:sp>
      <p:sp>
        <p:nvSpPr>
          <p:cNvPr id="4" name="Rectangle 3"/>
          <p:cNvSpPr/>
          <p:nvPr/>
        </p:nvSpPr>
        <p:spPr>
          <a:xfrm>
            <a:off x="3648456" y="6311900"/>
            <a:ext cx="5870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-apple-system"/>
                <a:hlinkClick r:id="rId2"/>
              </a:rPr>
              <a:t>https://doi.org/10.1186/s13293-019-0230-1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06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endParaRPr 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2898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Excessive aldosterone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 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Familial Hyperaldosteronism 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Dysregulated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adrenal steroid metabolism and action </a:t>
            </a:r>
            <a:endParaRPr lang="en-US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apparent mineralocorticoid excess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congenital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adrenal hyperplasia,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activating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mineralocorticoid receptor mutation,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primary glucocorticoid resistance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Hyperactivity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NCL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transporters in the distal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tubule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Liddle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syndrome </a:t>
            </a:r>
          </a:p>
          <a:p>
            <a:pPr lvl="1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pseudohypoaldosteronism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/>
              <a:t>type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01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38200" y="365125"/>
            <a:ext cx="10515600" cy="9839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When to suspect &amp; evaluate  for monogenic HTN?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592" y="176524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Family history of early onset stroke</a:t>
            </a:r>
          </a:p>
          <a:p>
            <a:r>
              <a:rPr lang="en-US" dirty="0" smtClean="0"/>
              <a:t>Resistant HTN</a:t>
            </a:r>
          </a:p>
          <a:p>
            <a:r>
              <a:rPr lang="en-US" dirty="0" smtClean="0"/>
              <a:t>Hypokalemia or hyperkalemia</a:t>
            </a:r>
          </a:p>
          <a:p>
            <a:r>
              <a:rPr lang="en-US" dirty="0" smtClean="0"/>
              <a:t>Metabolic acidosis or alkalosis</a:t>
            </a:r>
          </a:p>
          <a:p>
            <a:r>
              <a:rPr lang="en-US" dirty="0" smtClean="0"/>
              <a:t>Abnormal history or physical exam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 of polyuria, muscle weakness,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Delayed or precocious puberty,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growth failure,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Ambiguous genitalia, </a:t>
            </a:r>
          </a:p>
          <a:p>
            <a:pPr lvl="1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Virilization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400800" y="2615184"/>
            <a:ext cx="5477256" cy="2441448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Exclude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renovascular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–HTN</a:t>
            </a: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Parenchymal -HTN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90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11624" y="6269659"/>
            <a:ext cx="747674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20202"/>
                </a:solidFill>
                <a:latin typeface="MuseoSans"/>
              </a:rPr>
              <a:t>Front. </a:t>
            </a:r>
            <a:r>
              <a:rPr lang="en-US" dirty="0" err="1">
                <a:solidFill>
                  <a:srgbClr val="020202"/>
                </a:solidFill>
                <a:latin typeface="MuseoSans"/>
              </a:rPr>
              <a:t>Pediatr</a:t>
            </a:r>
            <a:r>
              <a:rPr lang="en-US" dirty="0">
                <a:solidFill>
                  <a:srgbClr val="020202"/>
                </a:solidFill>
                <a:latin typeface="MuseoSans"/>
              </a:rPr>
              <a:t>., 01 July 2019 | </a:t>
            </a:r>
            <a:r>
              <a:rPr lang="en-US" dirty="0">
                <a:solidFill>
                  <a:srgbClr val="020202"/>
                </a:solidFill>
                <a:latin typeface="MuseoSans"/>
                <a:hlinkClick r:id="rId4"/>
              </a:rPr>
              <a:t>https://doi.org/10.3389/fped.2019.00263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4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704088" y="457200"/>
            <a:ext cx="10296143" cy="61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2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Case presentation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547616" cy="4351338"/>
          </a:xfrm>
        </p:spPr>
        <p:txBody>
          <a:bodyPr/>
          <a:lstStyle/>
          <a:p>
            <a:r>
              <a:rPr lang="en-US" dirty="0" smtClean="0"/>
              <a:t>A 4 -</a:t>
            </a:r>
            <a:r>
              <a:rPr lang="en-US" dirty="0" err="1" smtClean="0"/>
              <a:t>yrs</a:t>
            </a:r>
            <a:r>
              <a:rPr lang="en-US" dirty="0" smtClean="0"/>
              <a:t> old boy</a:t>
            </a:r>
          </a:p>
          <a:p>
            <a:r>
              <a:rPr lang="en-US" dirty="0" smtClean="0"/>
              <a:t>CC:</a:t>
            </a:r>
          </a:p>
          <a:p>
            <a:pPr lvl="1"/>
            <a:r>
              <a:rPr lang="en-US" dirty="0" smtClean="0"/>
              <a:t>Flank pain – treated and assessed by impression of UTI</a:t>
            </a:r>
          </a:p>
          <a:p>
            <a:r>
              <a:rPr lang="en-US" dirty="0" smtClean="0"/>
              <a:t>RUS- thickened bladder wall</a:t>
            </a:r>
          </a:p>
          <a:p>
            <a:r>
              <a:rPr lang="en-US" dirty="0" smtClean="0"/>
              <a:t>VCUG- BL VUR  -GIII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88" y="155448"/>
            <a:ext cx="4815840" cy="670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9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Case continued …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Ophthalmic exam – normal</a:t>
            </a:r>
          </a:p>
          <a:p>
            <a:r>
              <a:rPr lang="en-US" dirty="0" smtClean="0"/>
              <a:t>Echo- mild LVH</a:t>
            </a:r>
          </a:p>
          <a:p>
            <a:r>
              <a:rPr lang="en-US" dirty="0" err="1" smtClean="0"/>
              <a:t>Colour</a:t>
            </a:r>
            <a:r>
              <a:rPr lang="en-US" dirty="0" smtClean="0"/>
              <a:t> Doppler – RI-0.7, no stenosis</a:t>
            </a:r>
          </a:p>
          <a:p>
            <a:r>
              <a:rPr lang="en-US" dirty="0" smtClean="0"/>
              <a:t>Renal angiography – normal</a:t>
            </a:r>
          </a:p>
          <a:p>
            <a:r>
              <a:rPr lang="en-US" dirty="0" smtClean="0"/>
              <a:t>72H- ABPM- periodic SBP/DBP hypertension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28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84408" cy="107048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Abnormalities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that may 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indicate  renal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artery stenosis: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Presence of a </a:t>
            </a:r>
            <a:r>
              <a:rPr lang="en-US" dirty="0" err="1"/>
              <a:t>tardus</a:t>
            </a:r>
            <a:r>
              <a:rPr lang="en-US" dirty="0"/>
              <a:t> et </a:t>
            </a:r>
            <a:r>
              <a:rPr lang="en-US" dirty="0" err="1"/>
              <a:t>parvus</a:t>
            </a:r>
            <a:r>
              <a:rPr lang="en-US" dirty="0"/>
              <a:t> (slow and </a:t>
            </a:r>
            <a:r>
              <a:rPr lang="en-US" dirty="0" smtClean="0"/>
              <a:t>small) waveform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• Renal arterial resistive index (RI) &lt;0.55.</a:t>
            </a:r>
          </a:p>
          <a:p>
            <a:pPr marL="0" indent="0">
              <a:buNone/>
            </a:pPr>
            <a:r>
              <a:rPr lang="en-US" dirty="0"/>
              <a:t>• Difference between right and left kidney </a:t>
            </a:r>
            <a:r>
              <a:rPr lang="en-US" dirty="0" smtClean="0"/>
              <a:t>RI values </a:t>
            </a:r>
            <a:r>
              <a:rPr lang="en-US" dirty="0"/>
              <a:t>&gt;5%.</a:t>
            </a:r>
          </a:p>
          <a:p>
            <a:pPr marL="0" indent="0">
              <a:buNone/>
            </a:pPr>
            <a:r>
              <a:rPr lang="en-US" dirty="0"/>
              <a:t>• Acceleration time &gt;70–80 milliseconds.</a:t>
            </a:r>
          </a:p>
          <a:p>
            <a:pPr marL="0" indent="0">
              <a:buNone/>
            </a:pPr>
            <a:r>
              <a:rPr lang="it-IT" dirty="0"/>
              <a:t>• Acceleration index (AI) &lt;3 m/s2.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26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Case continued …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6664830"/>
              </p:ext>
            </p:extLst>
          </p:nvPr>
        </p:nvGraphicFramePr>
        <p:xfrm>
          <a:off x="838200" y="1825625"/>
          <a:ext cx="10171176" cy="33832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343532">
                  <a:extLst>
                    <a:ext uri="{9D8B030D-6E8A-4147-A177-3AD203B41FA5}">
                      <a16:colId xmlns:a16="http://schemas.microsoft.com/office/drawing/2014/main" val="2119647424"/>
                    </a:ext>
                  </a:extLst>
                </a:gridCol>
                <a:gridCol w="3088967">
                  <a:extLst>
                    <a:ext uri="{9D8B030D-6E8A-4147-A177-3AD203B41FA5}">
                      <a16:colId xmlns:a16="http://schemas.microsoft.com/office/drawing/2014/main" val="2195761389"/>
                    </a:ext>
                  </a:extLst>
                </a:gridCol>
                <a:gridCol w="3738677">
                  <a:extLst>
                    <a:ext uri="{9D8B030D-6E8A-4147-A177-3AD203B41FA5}">
                      <a16:colId xmlns:a16="http://schemas.microsoft.com/office/drawing/2014/main" val="3709327505"/>
                    </a:ext>
                  </a:extLst>
                </a:gridCol>
              </a:tblGrid>
              <a:tr h="3632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330651"/>
                  </a:ext>
                </a:extLst>
              </a:tr>
              <a:tr h="3632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CBC- </a:t>
                      </a:r>
                      <a:r>
                        <a:rPr lang="en-US" dirty="0" err="1" smtClean="0"/>
                        <a:t>nl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Renin</a:t>
                      </a:r>
                      <a:r>
                        <a:rPr lang="en-US" baseline="0" dirty="0" smtClean="0"/>
                        <a:t> , Aldosterone-NL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Total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protoporphirin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585 (^)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451141"/>
                  </a:ext>
                </a:extLst>
              </a:tr>
              <a:tr h="363241">
                <a:tc>
                  <a:txBody>
                    <a:bodyPr/>
                    <a:lstStyle/>
                    <a:p>
                      <a:r>
                        <a:rPr lang="en-US" dirty="0" smtClean="0"/>
                        <a:t>Cr-0.3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Pheo</a:t>
                      </a:r>
                      <a:r>
                        <a:rPr lang="en-US" dirty="0" smtClean="0"/>
                        <a:t> profile- </a:t>
                      </a:r>
                      <a:r>
                        <a:rPr lang="en-US" dirty="0" err="1" smtClean="0"/>
                        <a:t>Nl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Alpha-galactosidase-2.9(^)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575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Electrolyte-normal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TFT-</a:t>
                      </a:r>
                      <a:r>
                        <a:rPr lang="en-US" baseline="0" dirty="0" smtClean="0"/>
                        <a:t> TSH ^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443168"/>
                  </a:ext>
                </a:extLst>
              </a:tr>
              <a:tr h="3632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ANA-ds-</a:t>
                      </a:r>
                      <a:r>
                        <a:rPr lang="en-US" dirty="0" err="1" smtClean="0"/>
                        <a:t>antiDNA</a:t>
                      </a:r>
                      <a:r>
                        <a:rPr lang="en-US" dirty="0" smtClean="0"/>
                        <a:t>-</a:t>
                      </a:r>
                      <a:r>
                        <a:rPr lang="en-US" dirty="0" err="1" smtClean="0"/>
                        <a:t>nl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ANCA-</a:t>
                      </a:r>
                      <a:r>
                        <a:rPr lang="en-US" dirty="0" err="1" smtClean="0"/>
                        <a:t>nl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IgA-</a:t>
                      </a:r>
                      <a:r>
                        <a:rPr lang="en-US" dirty="0" err="1" smtClean="0"/>
                        <a:t>nl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Kidney biopsy- inconclusive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597441"/>
                  </a:ext>
                </a:extLst>
              </a:tr>
              <a:tr h="3632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24H urine protein –</a:t>
                      </a:r>
                      <a:r>
                        <a:rPr lang="en-US" dirty="0" err="1" smtClean="0"/>
                        <a:t>Nl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Complement –classic-</a:t>
                      </a:r>
                      <a:r>
                        <a:rPr lang="en-US" dirty="0" err="1" smtClean="0"/>
                        <a:t>nl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HUS</a:t>
                      </a:r>
                      <a:r>
                        <a:rPr lang="en-US" baseline="0" dirty="0" smtClean="0"/>
                        <a:t> panel- </a:t>
                      </a:r>
                      <a:r>
                        <a:rPr lang="en-US" baseline="0" dirty="0" err="1" smtClean="0"/>
                        <a:t>nl</a:t>
                      </a:r>
                      <a:r>
                        <a:rPr lang="en-US" baseline="0" dirty="0" smtClean="0"/>
                        <a:t> ,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611778"/>
                  </a:ext>
                </a:extLst>
              </a:tr>
              <a:tr h="3632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ADMT13-nl</a:t>
                      </a:r>
                    </a:p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ADAMT13-AB-29  (^)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43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722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Case continued …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DD</a:t>
            </a:r>
          </a:p>
          <a:p>
            <a:pPr lvl="1"/>
            <a:r>
              <a:rPr lang="en-US" sz="3200" dirty="0" err="1" smtClean="0"/>
              <a:t>Fabry</a:t>
            </a:r>
            <a:r>
              <a:rPr lang="en-US" sz="3200" dirty="0" smtClean="0"/>
              <a:t> disease</a:t>
            </a:r>
          </a:p>
          <a:p>
            <a:pPr lvl="1"/>
            <a:r>
              <a:rPr lang="en-US" sz="3200" dirty="0" smtClean="0"/>
              <a:t>Porphyria</a:t>
            </a:r>
          </a:p>
          <a:p>
            <a:pPr lvl="1"/>
            <a:r>
              <a:rPr lang="en-US" sz="3200" dirty="0" smtClean="0"/>
              <a:t>Hemolytic Uremic Syndrome</a:t>
            </a:r>
            <a:endParaRPr lang="en-US" sz="3200" dirty="0"/>
          </a:p>
          <a:p>
            <a:pPr lvl="1"/>
            <a:r>
              <a:rPr lang="en-US" sz="3200" dirty="0" err="1" smtClean="0"/>
              <a:t>Alport</a:t>
            </a:r>
            <a:r>
              <a:rPr lang="en-US" sz="3200" dirty="0" smtClean="0"/>
              <a:t> syndrome</a:t>
            </a:r>
          </a:p>
          <a:p>
            <a:pPr lvl="1"/>
            <a:r>
              <a:rPr lang="en-US" sz="3200" dirty="0" smtClean="0"/>
              <a:t>Familial </a:t>
            </a:r>
            <a:r>
              <a:rPr lang="en-US" sz="3200" dirty="0" err="1" smtClean="0"/>
              <a:t>Mediterianin</a:t>
            </a:r>
            <a:r>
              <a:rPr lang="en-US" sz="3200" dirty="0" smtClean="0"/>
              <a:t> Fever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0916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Case continued …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9314753"/>
              </p:ext>
            </p:extLst>
          </p:nvPr>
        </p:nvGraphicFramePr>
        <p:xfrm>
          <a:off x="838200" y="1690688"/>
          <a:ext cx="10171176" cy="18288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343532">
                  <a:extLst>
                    <a:ext uri="{9D8B030D-6E8A-4147-A177-3AD203B41FA5}">
                      <a16:colId xmlns:a16="http://schemas.microsoft.com/office/drawing/2014/main" val="2119647424"/>
                    </a:ext>
                  </a:extLst>
                </a:gridCol>
                <a:gridCol w="3088967">
                  <a:extLst>
                    <a:ext uri="{9D8B030D-6E8A-4147-A177-3AD203B41FA5}">
                      <a16:colId xmlns:a16="http://schemas.microsoft.com/office/drawing/2014/main" val="2195761389"/>
                    </a:ext>
                  </a:extLst>
                </a:gridCol>
                <a:gridCol w="3738677">
                  <a:extLst>
                    <a:ext uri="{9D8B030D-6E8A-4147-A177-3AD203B41FA5}">
                      <a16:colId xmlns:a16="http://schemas.microsoft.com/office/drawing/2014/main" val="3709327505"/>
                    </a:ext>
                  </a:extLst>
                </a:gridCol>
              </a:tblGrid>
              <a:tr h="363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Variant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zygocity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330651"/>
                  </a:ext>
                </a:extLst>
              </a:tr>
              <a:tr h="363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CFHR4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VUS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451141"/>
                  </a:ext>
                </a:extLst>
              </a:tr>
              <a:tr h="363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CFHR3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VUS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575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CD46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VUS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443168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57" y="3829621"/>
            <a:ext cx="2751010" cy="282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9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Accurate measurement is very key to appropriately diagnose</a:t>
            </a:r>
          </a:p>
          <a:p>
            <a:pPr marL="0" indent="0">
              <a:buNone/>
            </a:pPr>
            <a:r>
              <a:rPr lang="en-US" dirty="0"/>
              <a:t>hypertension.</a:t>
            </a:r>
          </a:p>
          <a:p>
            <a:pPr marL="0" indent="0">
              <a:buNone/>
            </a:pPr>
            <a:r>
              <a:rPr lang="en-US" dirty="0"/>
              <a:t>• Be mindful of guidelines.</a:t>
            </a:r>
          </a:p>
          <a:p>
            <a:pPr marL="0" indent="0">
              <a:buNone/>
            </a:pPr>
            <a:r>
              <a:rPr lang="en-US" dirty="0"/>
              <a:t>• Once the diagnosis is confirmed, begin with history and</a:t>
            </a:r>
          </a:p>
          <a:p>
            <a:pPr marL="0" indent="0">
              <a:buNone/>
            </a:pPr>
            <a:r>
              <a:rPr lang="en-US" dirty="0"/>
              <a:t>physical exam.</a:t>
            </a:r>
          </a:p>
          <a:p>
            <a:pPr marL="0" indent="0">
              <a:buNone/>
            </a:pPr>
            <a:r>
              <a:rPr lang="en-US" dirty="0"/>
              <a:t>• Treatment does not always require medication</a:t>
            </a:r>
          </a:p>
        </p:txBody>
      </p:sp>
    </p:spTree>
    <p:extLst>
      <p:ext uri="{BB962C8B-B14F-4D97-AF65-F5344CB8AC3E}">
        <p14:creationId xmlns:p14="http://schemas.microsoft.com/office/powerpoint/2010/main" val="217778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question?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53312"/>
            <a:ext cx="9668256" cy="5422392"/>
          </a:xfrm>
        </p:spPr>
      </p:pic>
    </p:spTree>
    <p:extLst>
      <p:ext uri="{BB962C8B-B14F-4D97-AF65-F5344CB8AC3E}">
        <p14:creationId xmlns:p14="http://schemas.microsoft.com/office/powerpoint/2010/main" val="177629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Case 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continued…..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904" y="1911097"/>
            <a:ext cx="5992368" cy="2871216"/>
          </a:xfrm>
        </p:spPr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DMSA- </a:t>
            </a:r>
            <a:r>
              <a:rPr lang="en-US" dirty="0" smtClean="0"/>
              <a:t>Normal</a:t>
            </a:r>
          </a:p>
          <a:p>
            <a:r>
              <a:rPr lang="en-US" dirty="0" smtClean="0"/>
              <a:t>MRI spinal column –normal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43128"/>
            <a:ext cx="4419600" cy="593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What age should BP measured ?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BP should be measured annually in children and adolescents </a:t>
            </a:r>
            <a:r>
              <a:rPr lang="en-US" b="1" dirty="0">
                <a:solidFill>
                  <a:srgbClr val="FF0000"/>
                </a:solidFill>
              </a:rPr>
              <a:t>≥3 y </a:t>
            </a:r>
            <a:r>
              <a:rPr lang="en-US" dirty="0"/>
              <a:t>of age</a:t>
            </a:r>
            <a:r>
              <a:rPr lang="en-US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Trained </a:t>
            </a:r>
            <a:r>
              <a:rPr lang="en-US" dirty="0"/>
              <a:t>health care professionals in the office setting should make a diagnosis of HTN if a child or adolescent has </a:t>
            </a:r>
            <a:r>
              <a:rPr lang="en-US" dirty="0" err="1" smtClean="0"/>
              <a:t>auscultatory</a:t>
            </a:r>
            <a:r>
              <a:rPr lang="en-US" dirty="0" smtClean="0"/>
              <a:t> confirmed BP </a:t>
            </a:r>
            <a:r>
              <a:rPr lang="en-US" dirty="0"/>
              <a:t>readings ≥95th percentile </a:t>
            </a:r>
            <a:r>
              <a:rPr lang="en-US" b="1" dirty="0">
                <a:solidFill>
                  <a:srgbClr val="FF0000"/>
                </a:solidFill>
              </a:rPr>
              <a:t>at 3 different visits</a:t>
            </a:r>
            <a:r>
              <a:rPr lang="en-US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65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208" y="1743328"/>
            <a:ext cx="11164824" cy="4748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216" y="457201"/>
            <a:ext cx="11210544" cy="1663256"/>
          </a:xfr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ln w="0"/>
                <a:solidFill>
                  <a:srgbClr val="C00000"/>
                </a:solidFill>
              </a:rPr>
              <a:t>Condition under which children younger than 3 yrs. should have BP measured</a:t>
            </a:r>
            <a:endParaRPr lang="en-US" sz="3600" b="1" dirty="0">
              <a:ln w="0"/>
              <a:solidFill>
                <a:srgbClr val="C000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85216" y="3219576"/>
            <a:ext cx="365760" cy="24688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6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Case </a:t>
            </a:r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continued…..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8488"/>
            <a:ext cx="5023104" cy="4558475"/>
          </a:xfrm>
        </p:spPr>
        <p:txBody>
          <a:bodyPr/>
          <a:lstStyle/>
          <a:p>
            <a:r>
              <a:rPr lang="en-US" dirty="0" smtClean="0"/>
              <a:t>A 6 -yrs. old boy </a:t>
            </a:r>
          </a:p>
          <a:p>
            <a:r>
              <a:rPr lang="en-US" dirty="0" smtClean="0"/>
              <a:t>Height =113 cm</a:t>
            </a:r>
            <a:endParaRPr lang="en-US" dirty="0" smtClean="0"/>
          </a:p>
          <a:p>
            <a:r>
              <a:rPr lang="en-US" dirty="0" smtClean="0"/>
              <a:t>Recurrent Gross Hematuria</a:t>
            </a:r>
          </a:p>
          <a:p>
            <a:r>
              <a:rPr lang="en-US" dirty="0" smtClean="0"/>
              <a:t>BP= 113/75 ( episodic)</a:t>
            </a:r>
          </a:p>
          <a:p>
            <a:endParaRPr lang="en-US" dirty="0"/>
          </a:p>
          <a:p>
            <a:r>
              <a:rPr lang="en-US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Was blood pressure normal?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88" y="498030"/>
            <a:ext cx="5361432" cy="622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7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5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0"/>
            <a:ext cx="12289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6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Case continued …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sz="6600" dirty="0"/>
              <a:t>BP= </a:t>
            </a:r>
            <a:r>
              <a:rPr lang="en-US" sz="6600" dirty="0" smtClean="0"/>
              <a:t>113/75</a:t>
            </a:r>
          </a:p>
          <a:p>
            <a:pPr marL="0" indent="0">
              <a:buNone/>
            </a:pPr>
            <a:endParaRPr lang="en-US" sz="6600" dirty="0" smtClean="0"/>
          </a:p>
          <a:p>
            <a:pPr lvl="1"/>
            <a:r>
              <a:rPr lang="en-US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Cut off 90%   	105/66</a:t>
            </a:r>
          </a:p>
          <a:p>
            <a:pPr lvl="1"/>
            <a:r>
              <a:rPr lang="en-US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Cut off 95%    	109/70</a:t>
            </a:r>
          </a:p>
          <a:p>
            <a:pPr lvl="1"/>
            <a:r>
              <a:rPr lang="en-US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Cut off 95%+12    121/81</a:t>
            </a:r>
            <a:endParaRPr lang="en-U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0" indent="0">
              <a:buNone/>
            </a:pP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76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543</Words>
  <Application>Microsoft Office PowerPoint</Application>
  <PresentationFormat>Widescreen</PresentationFormat>
  <Paragraphs>138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-apple-system</vt:lpstr>
      <vt:lpstr>Arial</vt:lpstr>
      <vt:lpstr>BulldogStd</vt:lpstr>
      <vt:lpstr>Calibri</vt:lpstr>
      <vt:lpstr>Calibri Light</vt:lpstr>
      <vt:lpstr>MuseoSans</vt:lpstr>
      <vt:lpstr>Times New Roman</vt:lpstr>
      <vt:lpstr>Office Theme</vt:lpstr>
      <vt:lpstr> Updated on  Hypertension in Children</vt:lpstr>
      <vt:lpstr>Case presentation</vt:lpstr>
      <vt:lpstr>Case  continued…..</vt:lpstr>
      <vt:lpstr>What age should BP measured ?</vt:lpstr>
      <vt:lpstr>Condition under which children younger than 3 yrs. should have BP measured</vt:lpstr>
      <vt:lpstr>Case continued…..</vt:lpstr>
      <vt:lpstr>PowerPoint Presentation</vt:lpstr>
      <vt:lpstr>PowerPoint Presentation</vt:lpstr>
      <vt:lpstr>Case continued …</vt:lpstr>
      <vt:lpstr>Definition</vt:lpstr>
      <vt:lpstr>Differential diagnosis of childhood hypertension (1)</vt:lpstr>
      <vt:lpstr>Differential diagnosis of childhood hypertension (2)</vt:lpstr>
      <vt:lpstr>Factors contributing the development of primary hypertension</vt:lpstr>
      <vt:lpstr>Monogenic disorders of hypertension </vt:lpstr>
      <vt:lpstr>Prevalence</vt:lpstr>
      <vt:lpstr>Classification</vt:lpstr>
      <vt:lpstr>PowerPoint Presentation</vt:lpstr>
      <vt:lpstr>PowerPoint Presentation</vt:lpstr>
      <vt:lpstr>PowerPoint Presentation</vt:lpstr>
      <vt:lpstr>Case continued …</vt:lpstr>
      <vt:lpstr>Abnormalities that may indicate  renal artery stenosis:</vt:lpstr>
      <vt:lpstr>Case continued …</vt:lpstr>
      <vt:lpstr>Case continued …</vt:lpstr>
      <vt:lpstr>Case continued …</vt:lpstr>
      <vt:lpstr>Summary</vt:lpstr>
      <vt:lpstr>Any question?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Updated on  Hypertension in Children</dc:title>
  <dc:creator>abm</dc:creator>
  <cp:lastModifiedBy>abm</cp:lastModifiedBy>
  <cp:revision>82</cp:revision>
  <dcterms:created xsi:type="dcterms:W3CDTF">2023-05-14T07:19:32Z</dcterms:created>
  <dcterms:modified xsi:type="dcterms:W3CDTF">2023-05-17T21:04:08Z</dcterms:modified>
</cp:coreProperties>
</file>